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78" r:id="rId2"/>
    <p:sldId id="272" r:id="rId3"/>
    <p:sldId id="293" r:id="rId4"/>
    <p:sldId id="303" r:id="rId5"/>
    <p:sldId id="304" r:id="rId6"/>
    <p:sldId id="305" r:id="rId7"/>
    <p:sldId id="297" r:id="rId8"/>
    <p:sldId id="298" r:id="rId9"/>
    <p:sldId id="299" r:id="rId10"/>
    <p:sldId id="302" r:id="rId11"/>
    <p:sldId id="300" r:id="rId12"/>
    <p:sldId id="301" r:id="rId13"/>
    <p:sldId id="306" r:id="rId14"/>
    <p:sldId id="307" r:id="rId15"/>
    <p:sldId id="311" r:id="rId16"/>
    <p:sldId id="312" r:id="rId17"/>
    <p:sldId id="308" r:id="rId18"/>
    <p:sldId id="310" r:id="rId19"/>
    <p:sldId id="313" r:id="rId20"/>
    <p:sldId id="314" r:id="rId21"/>
    <p:sldId id="309" r:id="rId22"/>
    <p:sldId id="315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16" r:id="rId31"/>
    <p:sldId id="339" r:id="rId32"/>
    <p:sldId id="317" r:id="rId33"/>
    <p:sldId id="318" r:id="rId34"/>
    <p:sldId id="294" r:id="rId35"/>
    <p:sldId id="321" r:id="rId36"/>
    <p:sldId id="319" r:id="rId37"/>
    <p:sldId id="322" r:id="rId38"/>
    <p:sldId id="295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20" r:id="rId48"/>
    <p:sldId id="331" r:id="rId49"/>
    <p:sldId id="296" r:id="rId50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49E84-915C-4A0F-A89D-91C057925FC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AEBA7-8892-4429-BD13-E1B73CC910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835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9C7B9-3110-42D3-9DF8-E673ECE28310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AFB55-C13F-42AB-B30F-F9B6D03B81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14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OneNote – textové a grafické poznámky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AFB55-C13F-42AB-B30F-F9B6D03B811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576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Extensible</a:t>
            </a:r>
            <a:r>
              <a:rPr lang="cs-CZ" b="1" dirty="0" smtClean="0"/>
              <a:t> </a:t>
            </a:r>
            <a:r>
              <a:rPr lang="cs-CZ" b="1" dirty="0" err="1" smtClean="0"/>
              <a:t>Metadata</a:t>
            </a:r>
            <a:r>
              <a:rPr lang="cs-CZ" b="1" dirty="0" smtClean="0"/>
              <a:t> </a:t>
            </a:r>
            <a:r>
              <a:rPr lang="cs-CZ" b="1" dirty="0" err="1" smtClean="0"/>
              <a:t>Platform</a:t>
            </a:r>
            <a:r>
              <a:rPr lang="cs-CZ" b="1" dirty="0" smtClean="0"/>
              <a:t> (XMP)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091E9-5E2D-470E-B5EB-0B7447705708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Scribus</a:t>
            </a:r>
            <a:r>
              <a:rPr lang="cs-CZ" dirty="0" smtClean="0"/>
              <a:t> – lokalizace do češtiny, skripty v Python, podpora</a:t>
            </a:r>
            <a:r>
              <a:rPr lang="cs-CZ" baseline="0" dirty="0" smtClean="0"/>
              <a:t> SWG</a:t>
            </a:r>
          </a:p>
          <a:p>
            <a:r>
              <a:rPr lang="cs-CZ" baseline="0" dirty="0" err="1" smtClean="0"/>
              <a:t>Fatpaint</a:t>
            </a:r>
            <a:r>
              <a:rPr lang="cs-CZ" baseline="0" dirty="0" smtClean="0"/>
              <a:t> – public </a:t>
            </a:r>
            <a:r>
              <a:rPr lang="cs-CZ" baseline="0" dirty="0" err="1" smtClean="0"/>
              <a:t>domain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images</a:t>
            </a:r>
            <a:r>
              <a:rPr lang="cs-CZ" baseline="0" dirty="0" smtClean="0"/>
              <a:t>, vektory, 3D text </a:t>
            </a:r>
            <a:r>
              <a:rPr lang="cs-CZ" baseline="0" dirty="0" err="1" smtClean="0"/>
              <a:t>objects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AFB55-C13F-42AB-B30F-F9B6D03B8112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6569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Adobe InDesign – první DTP s podporou UNICODE, </a:t>
            </a:r>
            <a:r>
              <a:rPr lang="cs-CZ" dirty="0" err="1" smtClean="0"/>
              <a:t>OpenType</a:t>
            </a:r>
            <a:r>
              <a:rPr lang="cs-CZ" dirty="0" smtClean="0"/>
              <a:t> fonty,</a:t>
            </a:r>
            <a:r>
              <a:rPr lang="cs-CZ" baseline="0" dirty="0" smtClean="0"/>
              <a:t> podpora </a:t>
            </a:r>
            <a:r>
              <a:rPr lang="cs-CZ" baseline="0" dirty="0" err="1" smtClean="0"/>
              <a:t>tabletů</a:t>
            </a:r>
            <a:endParaRPr lang="cs-CZ" baseline="0" dirty="0" smtClean="0"/>
          </a:p>
          <a:p>
            <a:r>
              <a:rPr lang="cs-CZ" baseline="0" dirty="0" err="1" smtClean="0"/>
              <a:t>QuarkXPress</a:t>
            </a:r>
            <a:r>
              <a:rPr lang="cs-CZ" baseline="0" dirty="0" smtClean="0"/>
              <a:t> – 1987. </a:t>
            </a:r>
            <a:r>
              <a:rPr lang="cs-CZ" baseline="0" dirty="0" err="1" smtClean="0"/>
              <a:t>Quark</a:t>
            </a:r>
            <a:r>
              <a:rPr lang="cs-CZ" baseline="0" dirty="0" smtClean="0"/>
              <a:t> Inc.</a:t>
            </a:r>
          </a:p>
          <a:p>
            <a:r>
              <a:rPr lang="cs-CZ" baseline="0" dirty="0" err="1" smtClean="0"/>
              <a:t>PagePlus</a:t>
            </a:r>
            <a:r>
              <a:rPr lang="cs-CZ" baseline="0" dirty="0" smtClean="0"/>
              <a:t> – free edice http://www.serif.com/desktop-publishing-software/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AFB55-C13F-42AB-B30F-F9B6D03B8112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7923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AFB55-C13F-42AB-B30F-F9B6D03B8112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345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E16D-1FA2-4641-9D6A-EA793E72A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04EF4-2A5F-4082-9CAE-3041107F2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BEBC-7237-4E45-9372-E674A15F7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A6D2F-A241-4997-B8AE-9CF4F33C3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58574-6865-45B1-A9A9-BC53533A9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941B-33E6-4695-BC32-5A95CEAA57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F179-EEA5-4E7C-9AFE-A8E0CD4CB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9BA7-2EFE-4308-8296-7A59F7EDF3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8FFF-F482-450E-ADEB-B8440476F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A3100-BEC7-41B3-8566-4237855B88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733A-0BC2-4A99-BDA5-2F3093A11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B2926D-692D-4111-806D-B5A383A00C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office.cz/" TargetMode="External"/><Relationship Id="rId2" Type="http://schemas.openxmlformats.org/officeDocument/2006/relationships/hyperlink" Target="http://www.openoffic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eoffice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Lotus_Symphony_icons_new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arison_of_word_processors" TargetMode="External"/><Relationship Id="rId2" Type="http://schemas.openxmlformats.org/officeDocument/2006/relationships/hyperlink" Target="http://en.wikipedia.org/wiki/List_of_word_processor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fmerg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tley.com/" TargetMode="External"/><Relationship Id="rId2" Type="http://schemas.openxmlformats.org/officeDocument/2006/relationships/hyperlink" Target="http://www.gisat.cz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atistical_package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j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Základy informatiky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b="1" dirty="0" smtClean="0">
                <a:solidFill>
                  <a:srgbClr val="006B5A"/>
                </a:solidFill>
              </a:rPr>
              <a:t>Aplikační SW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 k MS Visio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altenativa</a:t>
            </a:r>
            <a:r>
              <a:rPr lang="cs-CZ" dirty="0" smtClean="0"/>
              <a:t>: Dia</a:t>
            </a:r>
          </a:p>
          <a:p>
            <a:r>
              <a:rPr lang="cs-CZ" dirty="0" smtClean="0"/>
              <a:t>Open Office: </a:t>
            </a:r>
            <a:r>
              <a:rPr lang="cs-CZ" dirty="0" err="1" smtClean="0"/>
              <a:t>Draw</a:t>
            </a:r>
            <a:endParaRPr lang="cs-CZ" dirty="0" smtClean="0"/>
          </a:p>
          <a:p>
            <a:r>
              <a:rPr lang="cs-CZ" dirty="0" err="1" smtClean="0"/>
              <a:t>Koffice</a:t>
            </a:r>
            <a:r>
              <a:rPr lang="cs-CZ" dirty="0" smtClean="0"/>
              <a:t>: </a:t>
            </a:r>
            <a:r>
              <a:rPr lang="cs-CZ" dirty="0" err="1" smtClean="0"/>
              <a:t>Kivio</a:t>
            </a:r>
            <a:endParaRPr lang="cs-CZ" dirty="0" smtClean="0"/>
          </a:p>
          <a:p>
            <a:r>
              <a:rPr lang="cs-CZ" dirty="0" err="1" smtClean="0"/>
              <a:t>SmartDraw</a:t>
            </a:r>
            <a:r>
              <a:rPr lang="cs-CZ" dirty="0" smtClean="0"/>
              <a:t> – www.smartdraw.com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Dia – ukázka diagramu</a:t>
            </a:r>
            <a:endParaRPr lang="cs-CZ" sz="3200" dirty="0"/>
          </a:p>
        </p:txBody>
      </p:sp>
      <p:pic>
        <p:nvPicPr>
          <p:cNvPr id="4" name="Zástupný symbol pro obsah 3" descr="diagram_di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052737"/>
            <a:ext cx="4658859" cy="573622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Visio, 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Topologická schémata sítí</a:t>
            </a:r>
          </a:p>
          <a:p>
            <a:r>
              <a:rPr lang="cs-CZ" dirty="0" smtClean="0"/>
              <a:t>Vývojové diagramy</a:t>
            </a:r>
          </a:p>
          <a:p>
            <a:r>
              <a:rPr lang="cs-CZ" dirty="0" smtClean="0"/>
              <a:t>UML</a:t>
            </a:r>
          </a:p>
          <a:p>
            <a:r>
              <a:rPr lang="cs-CZ" dirty="0" smtClean="0"/>
              <a:t>Modely aplikací</a:t>
            </a:r>
          </a:p>
          <a:p>
            <a:r>
              <a:rPr lang="cs-CZ" dirty="0" smtClean="0"/>
              <a:t>Zapojení logických obvodů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OpenOffice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www.openoffice.org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www.openoffice.cz</a:t>
            </a:r>
            <a:endParaRPr lang="cs-CZ" dirty="0" smtClean="0"/>
          </a:p>
          <a:p>
            <a:r>
              <a:rPr lang="cs-CZ" dirty="0" smtClean="0"/>
              <a:t>Složení balíku:</a:t>
            </a:r>
          </a:p>
          <a:p>
            <a:pPr lvl="1"/>
            <a:r>
              <a:rPr lang="cs-CZ" sz="2400" dirty="0" err="1" smtClean="0"/>
              <a:t>Writer</a:t>
            </a:r>
            <a:r>
              <a:rPr lang="cs-CZ" sz="2400" dirty="0" smtClean="0"/>
              <a:t>					.ODT</a:t>
            </a:r>
          </a:p>
          <a:p>
            <a:pPr lvl="1"/>
            <a:r>
              <a:rPr lang="cs-CZ" sz="2400" dirty="0" err="1" smtClean="0"/>
              <a:t>Calc</a:t>
            </a:r>
            <a:r>
              <a:rPr lang="cs-CZ" sz="2400" dirty="0" smtClean="0"/>
              <a:t>					.ODS</a:t>
            </a:r>
          </a:p>
          <a:p>
            <a:pPr lvl="1"/>
            <a:r>
              <a:rPr lang="cs-CZ" sz="2400" dirty="0" err="1" smtClean="0"/>
              <a:t>Impress</a:t>
            </a:r>
            <a:r>
              <a:rPr lang="cs-CZ" sz="2400" dirty="0" smtClean="0"/>
              <a:t> – prezentační		.ODP</a:t>
            </a:r>
          </a:p>
          <a:p>
            <a:pPr lvl="1"/>
            <a:r>
              <a:rPr lang="cs-CZ" sz="2400" dirty="0" err="1" smtClean="0"/>
              <a:t>Draw</a:t>
            </a:r>
            <a:r>
              <a:rPr lang="cs-CZ" sz="2400" dirty="0" smtClean="0"/>
              <a:t> – grafický editor</a:t>
            </a:r>
          </a:p>
          <a:p>
            <a:pPr lvl="1"/>
            <a:r>
              <a:rPr lang="cs-CZ" sz="2400" dirty="0" smtClean="0"/>
              <a:t>Base - databáze</a:t>
            </a:r>
          </a:p>
          <a:p>
            <a:pPr lvl="1"/>
            <a:r>
              <a:rPr lang="cs-CZ" sz="2400" dirty="0" err="1" smtClean="0"/>
              <a:t>Math</a:t>
            </a:r>
            <a:r>
              <a:rPr lang="cs-CZ" sz="2400" dirty="0" smtClean="0"/>
              <a:t> – vytváření vzorců</a:t>
            </a:r>
          </a:p>
          <a:p>
            <a:pPr lvl="1"/>
            <a:r>
              <a:rPr lang="cs-CZ" sz="2400" dirty="0" err="1" smtClean="0"/>
              <a:t>Quickstarter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81067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OpenOffice</a:t>
            </a:r>
            <a:r>
              <a:rPr lang="cs-CZ" dirty="0" smtClean="0"/>
              <a:t>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Přechůdce</a:t>
            </a:r>
            <a:r>
              <a:rPr lang="cs-CZ" dirty="0" smtClean="0"/>
              <a:t> </a:t>
            </a:r>
            <a:r>
              <a:rPr lang="cs-CZ" dirty="0" err="1" smtClean="0"/>
              <a:t>StarOffice</a:t>
            </a:r>
            <a:r>
              <a:rPr lang="cs-CZ" dirty="0" smtClean="0"/>
              <a:t> (1994)</a:t>
            </a:r>
          </a:p>
          <a:p>
            <a:r>
              <a:rPr lang="cs-CZ" dirty="0" smtClean="0"/>
              <a:t>1999 koupil Sun a zveřejnil kód</a:t>
            </a:r>
          </a:p>
          <a:p>
            <a:r>
              <a:rPr lang="cs-CZ" dirty="0" smtClean="0"/>
              <a:t>Licence GPL</a:t>
            </a:r>
          </a:p>
          <a:p>
            <a:r>
              <a:rPr lang="cs-CZ" dirty="0" err="1" smtClean="0"/>
              <a:t>OpenOffice</a:t>
            </a:r>
            <a:r>
              <a:rPr lang="cs-CZ" dirty="0" smtClean="0"/>
              <a:t> koupen firmou </a:t>
            </a:r>
            <a:r>
              <a:rPr lang="cs-CZ" dirty="0" err="1" smtClean="0"/>
              <a:t>Oracle</a:t>
            </a:r>
            <a:endParaRPr lang="cs-CZ" dirty="0" smtClean="0"/>
          </a:p>
          <a:p>
            <a:r>
              <a:rPr lang="cs-CZ" dirty="0" smtClean="0"/>
              <a:t>Červen 2011 – </a:t>
            </a:r>
            <a:r>
              <a:rPr lang="cs-CZ" dirty="0" err="1" smtClean="0"/>
              <a:t>Oracle</a:t>
            </a:r>
            <a:r>
              <a:rPr lang="cs-CZ" dirty="0" smtClean="0"/>
              <a:t> předala vývoj </a:t>
            </a:r>
            <a:r>
              <a:rPr lang="cs-CZ" dirty="0" err="1" smtClean="0"/>
              <a:t>Apache</a:t>
            </a:r>
            <a:r>
              <a:rPr lang="cs-CZ" dirty="0" smtClean="0"/>
              <a:t> Software </a:t>
            </a:r>
            <a:r>
              <a:rPr lang="cs-CZ" dirty="0" err="1" smtClean="0"/>
              <a:t>Foundation</a:t>
            </a:r>
            <a:endParaRPr lang="cs-CZ" dirty="0" smtClean="0"/>
          </a:p>
          <a:p>
            <a:r>
              <a:rPr lang="cs-CZ" dirty="0" smtClean="0"/>
              <a:t>Aktuální verze 3.0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808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OpenOffice</a:t>
            </a:r>
            <a:r>
              <a:rPr lang="cs-CZ" dirty="0" smtClean="0"/>
              <a:t> 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OpenOffice.org 1 – červenec 2000</a:t>
            </a:r>
          </a:p>
          <a:p>
            <a:r>
              <a:rPr lang="cs-CZ" dirty="0" smtClean="0"/>
              <a:t>OpenOffice.org 2 – počátkem 2003</a:t>
            </a:r>
          </a:p>
          <a:p>
            <a:r>
              <a:rPr lang="cs-CZ" dirty="0" smtClean="0"/>
              <a:t>OpenOffice.org 3 – říjen 2008</a:t>
            </a:r>
          </a:p>
          <a:p>
            <a:pPr lvl="1"/>
            <a:r>
              <a:rPr lang="cs-CZ" dirty="0" smtClean="0"/>
              <a:t>ODF 1.2</a:t>
            </a:r>
          </a:p>
          <a:p>
            <a:pPr lvl="1"/>
            <a:r>
              <a:rPr lang="cs-CZ" dirty="0" smtClean="0"/>
              <a:t>Open XML</a:t>
            </a:r>
          </a:p>
          <a:p>
            <a:pPr lvl="1"/>
            <a:r>
              <a:rPr lang="cs-CZ" dirty="0" smtClean="0"/>
              <a:t>VBA makra</a:t>
            </a:r>
          </a:p>
          <a:p>
            <a:pPr lvl="1"/>
            <a:r>
              <a:rPr lang="cs-CZ" dirty="0" smtClean="0"/>
              <a:t>Port pro Mac OS X</a:t>
            </a:r>
          </a:p>
          <a:p>
            <a:pPr lvl="1"/>
            <a:r>
              <a:rPr lang="cs-CZ" dirty="0" err="1" smtClean="0"/>
              <a:t>OpenType</a:t>
            </a:r>
            <a:r>
              <a:rPr lang="cs-CZ" dirty="0" smtClean="0"/>
              <a:t> fonty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91143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Office</a:t>
            </a:r>
            <a:br>
              <a:rPr lang="cs-CZ" dirty="0" smtClean="0"/>
            </a:br>
            <a:r>
              <a:rPr lang="cs-CZ" dirty="0" smtClean="0"/>
              <a:t>Konektivita s databázemi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ODBC</a:t>
            </a:r>
          </a:p>
          <a:p>
            <a:r>
              <a:rPr lang="cs-CZ" dirty="0" smtClean="0"/>
              <a:t>JDBC</a:t>
            </a:r>
          </a:p>
          <a:p>
            <a:r>
              <a:rPr lang="cs-CZ" dirty="0" err="1" smtClean="0"/>
              <a:t>StarOffice</a:t>
            </a:r>
            <a:r>
              <a:rPr lang="cs-CZ" dirty="0" smtClean="0"/>
              <a:t> Database </a:t>
            </a:r>
            <a:r>
              <a:rPr lang="cs-CZ" dirty="0" err="1" smtClean="0"/>
              <a:t>Connectivity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41792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MS Office – asi 500 mil. </a:t>
            </a:r>
            <a:r>
              <a:rPr lang="cs-CZ" dirty="0" smtClean="0"/>
              <a:t>uživatelů</a:t>
            </a:r>
            <a:endParaRPr lang="cs-CZ" dirty="0" smtClean="0"/>
          </a:p>
          <a:p>
            <a:r>
              <a:rPr lang="cs-CZ" dirty="0" err="1" smtClean="0"/>
              <a:t>OpenOffice</a:t>
            </a:r>
            <a:r>
              <a:rPr lang="cs-CZ" dirty="0" smtClean="0"/>
              <a:t> – 80 % stažení je pro OS Windows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5916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LibreOffice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www.libreoffice.org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 (září 2010)</a:t>
            </a:r>
          </a:p>
          <a:p>
            <a:r>
              <a:rPr lang="cs-CZ" dirty="0" smtClean="0"/>
              <a:t>Klon </a:t>
            </a:r>
            <a:r>
              <a:rPr lang="cs-CZ" dirty="0" err="1" smtClean="0"/>
              <a:t>OpenOffice</a:t>
            </a:r>
            <a:r>
              <a:rPr lang="cs-CZ" dirty="0" smtClean="0"/>
              <a:t>, poté, co firmu Sun koupila </a:t>
            </a:r>
            <a:r>
              <a:rPr lang="cs-CZ" dirty="0" err="1" smtClean="0"/>
              <a:t>Oracle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7229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Lotus </a:t>
            </a:r>
            <a:r>
              <a:rPr lang="cs-CZ" dirty="0" err="1" smtClean="0"/>
              <a:t>Symphony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Lotus </a:t>
            </a:r>
            <a:r>
              <a:rPr lang="cs-CZ" dirty="0" err="1" smtClean="0"/>
              <a:t>Symphony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2007, nemá souvislost s DOS verzí (1980)</a:t>
            </a:r>
          </a:p>
          <a:p>
            <a:pPr lvl="1"/>
            <a:r>
              <a:rPr lang="cs-CZ" dirty="0" smtClean="0"/>
              <a:t>LS </a:t>
            </a:r>
            <a:r>
              <a:rPr lang="cs-CZ" dirty="0" err="1" smtClean="0"/>
              <a:t>Documents</a:t>
            </a:r>
            <a:endParaRPr lang="cs-CZ" dirty="0" smtClean="0"/>
          </a:p>
          <a:p>
            <a:pPr lvl="1"/>
            <a:r>
              <a:rPr lang="cs-CZ" dirty="0" smtClean="0"/>
              <a:t>LS </a:t>
            </a:r>
            <a:r>
              <a:rPr lang="cs-CZ" dirty="0" err="1" smtClean="0"/>
              <a:t>Spreadsheets</a:t>
            </a:r>
            <a:endParaRPr lang="cs-CZ" dirty="0" smtClean="0"/>
          </a:p>
          <a:p>
            <a:pPr lvl="1"/>
            <a:r>
              <a:rPr lang="cs-CZ" dirty="0" smtClean="0"/>
              <a:t>LS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r>
              <a:rPr lang="cs-CZ" dirty="0" smtClean="0"/>
              <a:t>TDI – </a:t>
            </a:r>
            <a:r>
              <a:rPr lang="cs-CZ" dirty="0" err="1" smtClean="0"/>
              <a:t>tabbed</a:t>
            </a:r>
            <a:r>
              <a:rPr lang="cs-CZ" dirty="0" smtClean="0"/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 interface</a:t>
            </a:r>
          </a:p>
          <a:p>
            <a:pPr lvl="1"/>
            <a:endParaRPr lang="cs-CZ" dirty="0"/>
          </a:p>
        </p:txBody>
      </p:sp>
      <p:pic>
        <p:nvPicPr>
          <p:cNvPr id="1026" name="Picture 2" descr="http://upload.wikimedia.org/wikipedia/commons/thumb/c/cb/Lotus_Symphony_icons_new.png/220px-Lotus_Symphony_icons_new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29000"/>
            <a:ext cx="2095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446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Kancelářský software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Textový editor</a:t>
            </a:r>
          </a:p>
          <a:p>
            <a:pPr eaLnBrk="1" hangingPunct="1"/>
            <a:r>
              <a:rPr lang="cs-CZ" dirty="0" smtClean="0"/>
              <a:t>Tabulkový procesor – Excel, Lotus, </a:t>
            </a:r>
            <a:r>
              <a:rPr lang="cs-CZ" dirty="0" err="1" smtClean="0"/>
              <a:t>Quatro</a:t>
            </a:r>
            <a:endParaRPr lang="cs-CZ" dirty="0" smtClean="0"/>
          </a:p>
          <a:p>
            <a:pPr eaLnBrk="1" hangingPunct="1"/>
            <a:r>
              <a:rPr lang="cs-CZ" dirty="0" smtClean="0"/>
              <a:t>Databáze</a:t>
            </a:r>
          </a:p>
          <a:p>
            <a:pPr eaLnBrk="1" hangingPunct="1"/>
            <a:r>
              <a:rPr lang="cs-CZ" dirty="0" smtClean="0"/>
              <a:t>Prezentace</a:t>
            </a:r>
          </a:p>
          <a:p>
            <a:pPr eaLnBrk="1" hangingPunct="1"/>
            <a:r>
              <a:rPr lang="cs-CZ" dirty="0" smtClean="0"/>
              <a:t>DTP = Desktop </a:t>
            </a:r>
            <a:r>
              <a:rPr lang="cs-CZ" dirty="0" err="1" smtClean="0"/>
              <a:t>Publishing</a:t>
            </a:r>
            <a:r>
              <a:rPr lang="cs-CZ" dirty="0" smtClean="0"/>
              <a:t> Software: profesionální tvorba tiskovin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projekty založené na </a:t>
            </a:r>
            <a:r>
              <a:rPr lang="cs-CZ" dirty="0" err="1" smtClean="0"/>
              <a:t>OpenOffice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00o4Kids - http://wiki.ooo4kids.org</a:t>
            </a:r>
          </a:p>
          <a:p>
            <a:r>
              <a:rPr lang="cs-CZ" dirty="0" err="1" smtClean="0"/>
              <a:t>OxygenOffice</a:t>
            </a:r>
            <a:r>
              <a:rPr lang="cs-CZ" dirty="0" smtClean="0"/>
              <a:t> – rozšíření pro </a:t>
            </a:r>
            <a:r>
              <a:rPr lang="cs-CZ" dirty="0" err="1" smtClean="0"/>
              <a:t>OpenOffice</a:t>
            </a:r>
            <a:endParaRPr lang="cs-CZ" dirty="0" smtClean="0"/>
          </a:p>
          <a:p>
            <a:r>
              <a:rPr lang="cs-CZ" dirty="0" smtClean="0"/>
              <a:t>Go-</a:t>
            </a:r>
            <a:r>
              <a:rPr lang="cs-CZ" dirty="0" err="1" smtClean="0"/>
              <a:t>oo</a:t>
            </a:r>
            <a:r>
              <a:rPr lang="cs-CZ" dirty="0" smtClean="0"/>
              <a:t> – </a:t>
            </a:r>
            <a:r>
              <a:rPr lang="cs-CZ" sz="2400" dirty="0" smtClean="0"/>
              <a:t>původně </a:t>
            </a:r>
            <a:r>
              <a:rPr lang="cs-CZ" sz="2400" dirty="0" err="1" smtClean="0"/>
              <a:t>patch</a:t>
            </a:r>
            <a:r>
              <a:rPr lang="cs-CZ" sz="2400" dirty="0" smtClean="0"/>
              <a:t> pro </a:t>
            </a:r>
            <a:r>
              <a:rPr lang="cs-CZ" sz="2400" dirty="0" err="1" smtClean="0"/>
              <a:t>OpenOffice</a:t>
            </a:r>
            <a:r>
              <a:rPr lang="cs-CZ" sz="2400" dirty="0" smtClean="0"/>
              <a:t>, pak samostatná distribuce, 10/2010 ukončeno z důvodu integrace </a:t>
            </a:r>
            <a:r>
              <a:rPr lang="cs-CZ" sz="2400" dirty="0" err="1" smtClean="0"/>
              <a:t>LibreOffice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031766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602Office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Komerční balík od </a:t>
            </a:r>
            <a:r>
              <a:rPr lang="cs-CZ" sz="2800" b="1" dirty="0" smtClean="0"/>
              <a:t>Software602</a:t>
            </a:r>
            <a:r>
              <a:rPr lang="cs-CZ" sz="2800" dirty="0" smtClean="0"/>
              <a:t>, 2004</a:t>
            </a:r>
          </a:p>
          <a:p>
            <a:r>
              <a:rPr lang="cs-CZ" sz="2800" dirty="0" smtClean="0"/>
              <a:t>Windows a Linux</a:t>
            </a:r>
          </a:p>
          <a:p>
            <a:r>
              <a:rPr lang="cs-CZ" sz="2800" dirty="0" smtClean="0"/>
              <a:t>Poslední verze 602Office 2.3  - postavená na </a:t>
            </a:r>
            <a:r>
              <a:rPr lang="cs-CZ" sz="2800" dirty="0" err="1" smtClean="0"/>
              <a:t>OpenOffice</a:t>
            </a:r>
            <a:r>
              <a:rPr lang="cs-CZ" sz="2800" dirty="0" smtClean="0"/>
              <a:t> 2.0</a:t>
            </a:r>
          </a:p>
          <a:p>
            <a:r>
              <a:rPr lang="cs-CZ" sz="2800" dirty="0" smtClean="0"/>
              <a:t>Nyní </a:t>
            </a:r>
            <a:r>
              <a:rPr lang="cs-CZ" sz="2800" dirty="0" err="1" smtClean="0"/>
              <a:t>iOffice</a:t>
            </a:r>
            <a:r>
              <a:rPr lang="cs-CZ" sz="2800" dirty="0" smtClean="0"/>
              <a:t> – podporuje jen Windows</a:t>
            </a:r>
          </a:p>
          <a:p>
            <a:r>
              <a:rPr lang="cs-CZ" sz="2800" dirty="0" smtClean="0"/>
              <a:t>Balík obsahuje: </a:t>
            </a:r>
            <a:r>
              <a:rPr lang="cs-CZ" sz="2800" dirty="0" err="1" smtClean="0"/>
              <a:t>Writer</a:t>
            </a:r>
            <a:r>
              <a:rPr lang="cs-CZ" sz="2800" dirty="0" smtClean="0"/>
              <a:t>, </a:t>
            </a:r>
            <a:r>
              <a:rPr lang="cs-CZ" sz="2800" dirty="0" err="1" smtClean="0"/>
              <a:t>Calc</a:t>
            </a:r>
            <a:r>
              <a:rPr lang="cs-CZ" sz="2800" dirty="0" smtClean="0"/>
              <a:t>, </a:t>
            </a:r>
            <a:r>
              <a:rPr lang="cs-CZ" sz="2800" dirty="0" err="1" smtClean="0"/>
              <a:t>Impress</a:t>
            </a:r>
            <a:r>
              <a:rPr lang="cs-CZ" sz="2800" dirty="0" smtClean="0"/>
              <a:t>, </a:t>
            </a:r>
            <a:r>
              <a:rPr lang="cs-CZ" sz="2800" dirty="0" err="1" smtClean="0"/>
              <a:t>Draw</a:t>
            </a:r>
            <a:r>
              <a:rPr lang="cs-CZ" sz="2800" dirty="0" smtClean="0"/>
              <a:t>, Base+602SQL, </a:t>
            </a:r>
            <a:r>
              <a:rPr lang="cs-CZ" sz="2800" dirty="0" err="1" smtClean="0"/>
              <a:t>Mozilla</a:t>
            </a:r>
            <a:r>
              <a:rPr lang="cs-CZ" sz="2800" dirty="0" smtClean="0"/>
              <a:t>, 602SQL, šablony</a:t>
            </a:r>
          </a:p>
          <a:p>
            <a:r>
              <a:rPr lang="cs-CZ" sz="2800" dirty="0" smtClean="0"/>
              <a:t>www.602.cz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678509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Word procesory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en.wikipedia.org/wiki/List_of_word_processors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en.wikipedia.org/wiki/Comparison_of_word_processors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82714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Tabulkové procesory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analytické operace</a:t>
            </a:r>
          </a:p>
          <a:p>
            <a:pPr lvl="1"/>
            <a:r>
              <a:rPr lang="cs-CZ" dirty="0" smtClean="0"/>
              <a:t>Filtrování </a:t>
            </a:r>
          </a:p>
          <a:p>
            <a:pPr lvl="1"/>
            <a:r>
              <a:rPr lang="cs-CZ" dirty="0" smtClean="0"/>
              <a:t>Transformace</a:t>
            </a:r>
          </a:p>
          <a:p>
            <a:pPr lvl="1"/>
            <a:r>
              <a:rPr lang="cs-CZ" dirty="0" smtClean="0"/>
              <a:t>Agregace</a:t>
            </a:r>
          </a:p>
          <a:p>
            <a:pPr lvl="1"/>
            <a:r>
              <a:rPr lang="cs-CZ" dirty="0" smtClean="0"/>
              <a:t>Vizualizace dat pomocí grafů</a:t>
            </a:r>
          </a:p>
          <a:p>
            <a:r>
              <a:rPr lang="cs-CZ" dirty="0" smtClean="0"/>
              <a:t>Pokročilá analýza</a:t>
            </a:r>
          </a:p>
          <a:p>
            <a:pPr lvl="1"/>
            <a:r>
              <a:rPr lang="cs-CZ" dirty="0" smtClean="0"/>
              <a:t>Statistické funkce</a:t>
            </a:r>
          </a:p>
          <a:p>
            <a:pPr lvl="1"/>
            <a:r>
              <a:rPr lang="cs-CZ" dirty="0" smtClean="0"/>
              <a:t>Finanční analýza</a:t>
            </a:r>
          </a:p>
          <a:p>
            <a:pPr lvl="1"/>
            <a:r>
              <a:rPr lang="cs-CZ" dirty="0" smtClean="0"/>
              <a:t>OLAP</a:t>
            </a:r>
          </a:p>
        </p:txBody>
      </p:sp>
    </p:spTree>
    <p:extLst>
      <p:ext uri="{BB962C8B-B14F-4D97-AF65-F5344CB8AC3E}">
        <p14:creationId xmlns:p14="http://schemas.microsoft.com/office/powerpoint/2010/main" xmlns="" val="2583656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tabulkových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Kontingenční tabulky (Pivot </a:t>
            </a:r>
            <a:r>
              <a:rPr lang="cs-CZ" dirty="0" err="1" smtClean="0"/>
              <a:t>Tables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určeno k přehledné vizualizaci vzájemného vztahu </a:t>
            </a:r>
            <a:r>
              <a:rPr lang="cs-CZ" b="1" dirty="0"/>
              <a:t>dvojic </a:t>
            </a:r>
            <a:r>
              <a:rPr lang="cs-CZ" dirty="0"/>
              <a:t>statistických znaků</a:t>
            </a:r>
          </a:p>
          <a:p>
            <a:pPr lvl="1"/>
            <a:r>
              <a:rPr lang="cs-CZ" dirty="0"/>
              <a:t>agregace řádkových záznamů do tabulky dle zvolených </a:t>
            </a:r>
            <a:r>
              <a:rPr lang="cs-CZ" dirty="0" smtClean="0"/>
              <a:t>statistických kritérií</a:t>
            </a:r>
          </a:p>
          <a:p>
            <a:pPr marL="514350" indent="-457200"/>
            <a:r>
              <a:rPr lang="cs-CZ" dirty="0" smtClean="0"/>
              <a:t>OLAP – vícerozměrná on-line analýza</a:t>
            </a:r>
            <a:r>
              <a:rPr lang="cs-CZ" dirty="0"/>
              <a:t> </a:t>
            </a:r>
            <a:r>
              <a:rPr lang="cs-CZ" dirty="0" smtClean="0"/>
              <a:t>(Excel – nadstavba MDX nad SQL)</a:t>
            </a:r>
          </a:p>
          <a:p>
            <a:pPr marL="514350" indent="-457200"/>
            <a:r>
              <a:rPr lang="cs-CZ" dirty="0" smtClean="0"/>
              <a:t>Regresní a </a:t>
            </a:r>
            <a:r>
              <a:rPr lang="cs-CZ" dirty="0" err="1" smtClean="0"/>
              <a:t>kovariační</a:t>
            </a:r>
            <a:r>
              <a:rPr lang="cs-CZ" dirty="0" smtClean="0"/>
              <a:t> analýzy (vzájemná závislost dvou veličin)</a:t>
            </a:r>
          </a:p>
          <a:p>
            <a:pPr marL="5715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785136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PDF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PDF?</a:t>
            </a:r>
          </a:p>
          <a:p>
            <a:r>
              <a:rPr lang="cs-CZ" dirty="0" smtClean="0"/>
              <a:t>Jak PDF vytvořím?</a:t>
            </a:r>
          </a:p>
          <a:p>
            <a:r>
              <a:rPr lang="cs-CZ" dirty="0" smtClean="0"/>
              <a:t>Spojování 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1564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PDF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7030A0"/>
                </a:solidFill>
              </a:rPr>
              <a:t>Portable </a:t>
            </a:r>
            <a:r>
              <a:rPr lang="cs-CZ" dirty="0" err="1" smtClean="0">
                <a:solidFill>
                  <a:srgbClr val="7030A0"/>
                </a:solidFill>
              </a:rPr>
              <a:t>Document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Format</a:t>
            </a:r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Vychází z </a:t>
            </a:r>
            <a:r>
              <a:rPr lang="cs-CZ" dirty="0" err="1" smtClean="0"/>
              <a:t>PostScriptu</a:t>
            </a:r>
            <a:endParaRPr lang="cs-CZ" dirty="0" smtClean="0"/>
          </a:p>
          <a:p>
            <a:r>
              <a:rPr lang="cs-CZ" dirty="0" smtClean="0"/>
              <a:t>Tvůrce: firma Adobe (1993)</a:t>
            </a:r>
          </a:p>
          <a:p>
            <a:r>
              <a:rPr lang="cs-CZ" dirty="0" smtClean="0"/>
              <a:t>SW Adobe </a:t>
            </a:r>
            <a:r>
              <a:rPr lang="cs-CZ" dirty="0" err="1" smtClean="0"/>
              <a:t>Acrobat</a:t>
            </a:r>
            <a:endParaRPr lang="cs-CZ" dirty="0" smtClean="0"/>
          </a:p>
          <a:p>
            <a:r>
              <a:rPr lang="cs-CZ" dirty="0" smtClean="0"/>
              <a:t>2001 – free specifikace</a:t>
            </a:r>
          </a:p>
          <a:p>
            <a:r>
              <a:rPr lang="cs-CZ" dirty="0" smtClean="0"/>
              <a:t>Objekty</a:t>
            </a:r>
          </a:p>
          <a:p>
            <a:r>
              <a:rPr lang="cs-CZ" dirty="0" smtClean="0"/>
              <a:t>Rastrové i vektorové obrázky, fonty,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0814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PDF/A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oficiální archivační verze formátu PDF definovaná v standardech </a:t>
            </a:r>
            <a:br>
              <a:rPr lang="cs-CZ" dirty="0" smtClean="0"/>
            </a:br>
            <a:r>
              <a:rPr lang="cs-CZ" dirty="0" smtClean="0"/>
              <a:t>ISO 19005-1:2005 a ISO 19005-2:2011</a:t>
            </a:r>
          </a:p>
          <a:p>
            <a:r>
              <a:rPr lang="cs-CZ" dirty="0"/>
              <a:t>http://www.adobe.com/cz/products/acrobat/standards.html</a:t>
            </a:r>
          </a:p>
        </p:txBody>
      </p:sp>
    </p:spTree>
    <p:extLst>
      <p:ext uri="{BB962C8B-B14F-4D97-AF65-F5344CB8AC3E}">
        <p14:creationId xmlns:p14="http://schemas.microsoft.com/office/powerpoint/2010/main" xmlns="" val="3540564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PDF/A specifikace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nezávislost na platformě</a:t>
            </a:r>
          </a:p>
          <a:p>
            <a:r>
              <a:rPr lang="cs-CZ" dirty="0" smtClean="0"/>
              <a:t>všechny informace potřebné pro správné zobrazení jsou uvnitř souboru (například fonty, definice barev apod.)</a:t>
            </a:r>
          </a:p>
          <a:p>
            <a:r>
              <a:rPr lang="cs-CZ" dirty="0" smtClean="0"/>
              <a:t>veškerá </a:t>
            </a:r>
            <a:r>
              <a:rPr lang="cs-CZ" dirty="0" err="1" smtClean="0"/>
              <a:t>metadata</a:t>
            </a:r>
            <a:r>
              <a:rPr lang="cs-CZ" dirty="0" smtClean="0"/>
              <a:t> jsou ve formátu XMP</a:t>
            </a:r>
          </a:p>
          <a:p>
            <a:r>
              <a:rPr lang="cs-CZ" dirty="0" smtClean="0"/>
              <a:t>žádné šifrování, žádná ochrana hesly apod.</a:t>
            </a:r>
          </a:p>
          <a:p>
            <a:r>
              <a:rPr lang="cs-CZ" dirty="0" smtClean="0"/>
              <a:t>žádný audio nebo video obsah</a:t>
            </a:r>
          </a:p>
          <a:p>
            <a:r>
              <a:rPr lang="cs-CZ" dirty="0" smtClean="0"/>
              <a:t>žádný </a:t>
            </a:r>
            <a:r>
              <a:rPr lang="cs-CZ" dirty="0" err="1" smtClean="0"/>
              <a:t>JavaScript</a:t>
            </a:r>
            <a:r>
              <a:rPr lang="cs-CZ" dirty="0" smtClean="0"/>
              <a:t> nebo spustitelné spouštěče souborů</a:t>
            </a:r>
          </a:p>
          <a:p>
            <a:r>
              <a:rPr lang="cs-CZ" dirty="0" smtClean="0"/>
              <a:t>nepoužívá se LZW komprese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04808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Spojení PDF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pdfmerge.com</a:t>
            </a:r>
            <a:r>
              <a:rPr lang="cs-CZ" dirty="0" smtClean="0"/>
              <a:t> – spojování dokumentů do PDF souboru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067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Kancelářský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C00000"/>
                </a:solidFill>
              </a:rPr>
              <a:t>Microsoft Office</a:t>
            </a:r>
          </a:p>
          <a:p>
            <a:pPr eaLnBrk="1" hangingPunct="1">
              <a:buFontTx/>
              <a:buNone/>
            </a:pPr>
            <a:r>
              <a:rPr lang="cs-CZ" smtClean="0">
                <a:solidFill>
                  <a:srgbClr val="C00000"/>
                </a:solidFill>
              </a:rPr>
              <a:t>Open </a:t>
            </a:r>
            <a:r>
              <a:rPr lang="cs-CZ" dirty="0" smtClean="0">
                <a:solidFill>
                  <a:srgbClr val="C00000"/>
                </a:solidFill>
              </a:rPr>
              <a:t>Office</a:t>
            </a:r>
          </a:p>
          <a:p>
            <a:pPr eaLnBrk="1" hangingPunct="1">
              <a:buFontTx/>
              <a:buNone/>
            </a:pPr>
            <a:r>
              <a:rPr lang="cs-CZ" sz="1800" dirty="0" smtClean="0">
                <a:solidFill>
                  <a:srgbClr val="C00000"/>
                </a:solidFill>
              </a:rPr>
              <a:t>	</a:t>
            </a:r>
            <a:r>
              <a:rPr lang="cs-CZ" sz="1800" dirty="0" err="1" smtClean="0"/>
              <a:t>Writer</a:t>
            </a:r>
            <a:r>
              <a:rPr lang="cs-CZ" sz="1800" dirty="0" smtClean="0"/>
              <a:t>, </a:t>
            </a:r>
            <a:r>
              <a:rPr lang="cs-CZ" sz="1800" dirty="0" err="1" smtClean="0"/>
              <a:t>Calc</a:t>
            </a:r>
            <a:r>
              <a:rPr lang="cs-CZ" sz="1800" dirty="0" smtClean="0"/>
              <a:t>, </a:t>
            </a:r>
            <a:r>
              <a:rPr lang="cs-CZ" sz="1800" dirty="0" err="1" smtClean="0"/>
              <a:t>Impress</a:t>
            </a:r>
            <a:r>
              <a:rPr lang="cs-CZ" sz="1800" dirty="0" smtClean="0"/>
              <a:t> (obdoba PowerPoint), </a:t>
            </a:r>
            <a:r>
              <a:rPr lang="cs-CZ" sz="1800" dirty="0" err="1" smtClean="0"/>
              <a:t>Draw</a:t>
            </a:r>
            <a:r>
              <a:rPr lang="cs-CZ" sz="1800" dirty="0" smtClean="0"/>
              <a:t> (vektorový editor), </a:t>
            </a:r>
            <a:r>
              <a:rPr lang="cs-CZ" sz="1800" dirty="0" err="1" smtClean="0"/>
              <a:t>Math</a:t>
            </a:r>
            <a:r>
              <a:rPr lang="cs-CZ" sz="1800" dirty="0" smtClean="0"/>
              <a:t>, Base (databáze </a:t>
            </a:r>
            <a:r>
              <a:rPr lang="cs-CZ" sz="1800" dirty="0" err="1" smtClean="0"/>
              <a:t>OpenDocument</a:t>
            </a:r>
            <a:r>
              <a:rPr lang="cs-CZ" sz="1800" dirty="0" smtClean="0"/>
              <a:t>), </a:t>
            </a:r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StarOffice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(SUN)</a:t>
            </a:r>
            <a:endParaRPr lang="cs-CZ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C00000"/>
                </a:solidFill>
              </a:rPr>
              <a:t>Lotus </a:t>
            </a:r>
            <a:r>
              <a:rPr lang="cs-CZ" dirty="0" err="1" smtClean="0">
                <a:solidFill>
                  <a:srgbClr val="C00000"/>
                </a:solidFill>
              </a:rPr>
              <a:t>Symphony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(IBM)</a:t>
            </a:r>
          </a:p>
          <a:p>
            <a:pPr eaLnBrk="1" hangingPunct="1">
              <a:buFontTx/>
              <a:buNone/>
            </a:pPr>
            <a:r>
              <a:rPr lang="cs-CZ" dirty="0" smtClean="0"/>
              <a:t>	</a:t>
            </a:r>
            <a:r>
              <a:rPr lang="en-US" sz="1800" dirty="0" smtClean="0"/>
              <a:t>Lotus Symphony Documents, Lotus Symphony Presentations, Lotus Symphony Spreadsheets </a:t>
            </a:r>
            <a:endParaRPr lang="cs-CZ" sz="1800" dirty="0" smtClean="0"/>
          </a:p>
          <a:p>
            <a:pPr eaLnBrk="1" hangingPunct="1">
              <a:buFontTx/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Perfect</a:t>
            </a:r>
            <a:r>
              <a:rPr lang="cs-CZ" dirty="0" smtClean="0">
                <a:solidFill>
                  <a:srgbClr val="C00000"/>
                </a:solidFill>
              </a:rPr>
              <a:t> Word </a:t>
            </a:r>
            <a:r>
              <a:rPr lang="cs-CZ" dirty="0" smtClean="0"/>
              <a:t>(Corel)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DTP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DTP = </a:t>
            </a:r>
            <a:r>
              <a:rPr lang="cs-CZ" dirty="0" smtClean="0">
                <a:solidFill>
                  <a:srgbClr val="FF0000"/>
                </a:solidFill>
              </a:rPr>
              <a:t>Desktop </a:t>
            </a:r>
            <a:r>
              <a:rPr lang="cs-CZ" dirty="0" err="1" smtClean="0">
                <a:solidFill>
                  <a:srgbClr val="FF0000"/>
                </a:solidFill>
              </a:rPr>
              <a:t>Publishing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Příklad: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TeX</a:t>
            </a:r>
            <a:r>
              <a:rPr lang="cs-CZ" dirty="0" smtClean="0"/>
              <a:t>  [</a:t>
            </a:r>
            <a:r>
              <a:rPr lang="cs-CZ" dirty="0" err="1" smtClean="0"/>
              <a:t>tech</a:t>
            </a:r>
            <a:r>
              <a:rPr lang="cs-CZ" dirty="0" smtClean="0"/>
              <a:t>, tek] – počítačová sazba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LaTeX</a:t>
            </a:r>
            <a:r>
              <a:rPr lang="cs-CZ" dirty="0" smtClean="0"/>
              <a:t> – </a:t>
            </a:r>
            <a:r>
              <a:rPr lang="cs-CZ" sz="2800" dirty="0" smtClean="0"/>
              <a:t>formát pro vytváření dokumentů,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značkovací jazyk, makra, 1992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408257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Sazba</a:t>
            </a:r>
            <a:r>
              <a:rPr lang="cs-CZ" dirty="0"/>
              <a:t> je obecný název postupů a technik, vedoucích k výrobě tištěného materiálu (letáku, zprávy, knihy, časopisu, apod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97082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Freeware DTP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Scribus</a:t>
            </a:r>
            <a:r>
              <a:rPr lang="cs-CZ" dirty="0" smtClean="0"/>
              <a:t> – www.scribus.net</a:t>
            </a:r>
          </a:p>
          <a:p>
            <a:r>
              <a:rPr lang="cs-CZ" dirty="0" err="1" smtClean="0"/>
              <a:t>LyX</a:t>
            </a:r>
            <a:r>
              <a:rPr lang="cs-CZ" dirty="0" smtClean="0"/>
              <a:t> – www.lyx.org</a:t>
            </a:r>
          </a:p>
          <a:p>
            <a:r>
              <a:rPr lang="cs-CZ" dirty="0" err="1" smtClean="0"/>
              <a:t>Fatpaint</a:t>
            </a:r>
            <a:r>
              <a:rPr lang="cs-CZ" dirty="0" smtClean="0"/>
              <a:t> (</a:t>
            </a:r>
            <a:r>
              <a:rPr lang="cs-CZ" dirty="0" err="1" smtClean="0"/>
              <a:t>cloud</a:t>
            </a:r>
            <a:r>
              <a:rPr lang="cs-CZ" dirty="0" smtClean="0"/>
              <a:t>) – www.fatpaint.com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6197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Komerční DTP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Adobe InDesign</a:t>
            </a:r>
          </a:p>
          <a:p>
            <a:r>
              <a:rPr lang="cs-CZ" dirty="0" smtClean="0"/>
              <a:t>Corel </a:t>
            </a:r>
            <a:r>
              <a:rPr lang="cs-CZ" dirty="0" err="1" smtClean="0"/>
              <a:t>Graphics</a:t>
            </a:r>
            <a:r>
              <a:rPr lang="cs-CZ" dirty="0" smtClean="0"/>
              <a:t> </a:t>
            </a:r>
            <a:r>
              <a:rPr lang="cs-CZ" dirty="0" err="1" smtClean="0"/>
              <a:t>Suite</a:t>
            </a:r>
            <a:r>
              <a:rPr lang="cs-CZ" dirty="0" smtClean="0"/>
              <a:t> (Corel </a:t>
            </a:r>
            <a:r>
              <a:rPr lang="cs-CZ" dirty="0" err="1" smtClean="0"/>
              <a:t>Draw</a:t>
            </a:r>
            <a:r>
              <a:rPr lang="cs-CZ" dirty="0" smtClean="0"/>
              <a:t>, Corel Ventura)</a:t>
            </a:r>
          </a:p>
          <a:p>
            <a:r>
              <a:rPr lang="cs-CZ" dirty="0" err="1" smtClean="0"/>
              <a:t>QuarkXPress</a:t>
            </a:r>
            <a:endParaRPr lang="cs-CZ" dirty="0" smtClean="0"/>
          </a:p>
          <a:p>
            <a:r>
              <a:rPr lang="cs-CZ" dirty="0" smtClean="0"/>
              <a:t>Microsoft Publisher</a:t>
            </a:r>
          </a:p>
          <a:p>
            <a:r>
              <a:rPr lang="cs-CZ" dirty="0" err="1" smtClean="0"/>
              <a:t>PagePlus</a:t>
            </a:r>
            <a:r>
              <a:rPr lang="cs-CZ" dirty="0" smtClean="0"/>
              <a:t> – www.serif.com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9171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CAD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CAD = </a:t>
            </a:r>
            <a:r>
              <a:rPr lang="cs-CZ" b="1" dirty="0" err="1" smtClean="0">
                <a:solidFill>
                  <a:srgbClr val="0070C0"/>
                </a:solidFill>
              </a:rPr>
              <a:t>Computer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Aided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Desing</a:t>
            </a:r>
            <a:endParaRPr lang="cs-CZ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Podpora projektování a navrhování pomocí počítače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AutoCAD</a:t>
            </a:r>
            <a:r>
              <a:rPr lang="cs-CZ" dirty="0" smtClean="0"/>
              <a:t> (AUTODESK), </a:t>
            </a:r>
            <a:r>
              <a:rPr lang="cs-CZ" dirty="0" err="1" smtClean="0"/>
              <a:t>OrCAD</a:t>
            </a:r>
            <a:r>
              <a:rPr lang="cs-CZ" dirty="0" smtClean="0"/>
              <a:t>, </a:t>
            </a:r>
            <a:r>
              <a:rPr lang="cs-CZ" dirty="0" err="1" smtClean="0"/>
              <a:t>Microstation</a:t>
            </a:r>
            <a:r>
              <a:rPr lang="cs-CZ" dirty="0" smtClean="0"/>
              <a:t>, </a:t>
            </a:r>
            <a:r>
              <a:rPr lang="cs-CZ" dirty="0" err="1" smtClean="0"/>
              <a:t>ArchiCAD</a:t>
            </a:r>
            <a:r>
              <a:rPr lang="cs-CZ" dirty="0" smtClean="0"/>
              <a:t>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CAD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70C0"/>
                </a:solidFill>
              </a:rPr>
              <a:t>Malé</a:t>
            </a:r>
          </a:p>
          <a:p>
            <a:pPr lvl="1"/>
            <a:r>
              <a:rPr lang="cs-CZ" sz="2400" dirty="0" smtClean="0"/>
              <a:t>Kreslení, omezené možnosti rozšiřování, např. </a:t>
            </a:r>
            <a:r>
              <a:rPr lang="cs-CZ" sz="2400" dirty="0" err="1" smtClean="0"/>
              <a:t>AutoCAD</a:t>
            </a:r>
            <a:r>
              <a:rPr lang="cs-CZ" sz="2400" dirty="0"/>
              <a:t> LT (http://</a:t>
            </a:r>
            <a:r>
              <a:rPr lang="cs-CZ" sz="2400" dirty="0" smtClean="0"/>
              <a:t>www.autocadlt.cz/</a:t>
            </a:r>
            <a:r>
              <a:rPr lang="cs-CZ" sz="2400" dirty="0" err="1" smtClean="0"/>
              <a:t>autocad</a:t>
            </a:r>
            <a:r>
              <a:rPr lang="cs-CZ" sz="2400" dirty="0" smtClean="0"/>
              <a:t>)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Střední</a:t>
            </a:r>
          </a:p>
          <a:p>
            <a:pPr lvl="1"/>
            <a:r>
              <a:rPr lang="cs-CZ" sz="2400" dirty="0" smtClean="0"/>
              <a:t>Rovinný model, 3D, nadstavbové moduly, cena do 150 tis, </a:t>
            </a:r>
            <a:r>
              <a:rPr lang="cs-CZ" sz="2400" dirty="0" err="1" smtClean="0"/>
              <a:t>AutoCAD</a:t>
            </a:r>
            <a:r>
              <a:rPr lang="cs-CZ" sz="2400" dirty="0" smtClean="0"/>
              <a:t>, Autodesk </a:t>
            </a:r>
            <a:r>
              <a:rPr lang="cs-CZ" sz="2400" dirty="0" err="1" smtClean="0"/>
              <a:t>Mechanical</a:t>
            </a:r>
            <a:r>
              <a:rPr lang="cs-CZ" sz="2400" dirty="0" smtClean="0"/>
              <a:t> Desktop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Velké</a:t>
            </a:r>
          </a:p>
          <a:p>
            <a:pPr lvl="1"/>
            <a:r>
              <a:rPr lang="cs-CZ" sz="2400" dirty="0" smtClean="0"/>
              <a:t>3D modelování, parametrizace, vývojové prostředí, Autodesk </a:t>
            </a:r>
            <a:r>
              <a:rPr lang="cs-CZ" sz="2400" dirty="0" err="1" smtClean="0"/>
              <a:t>Inventor</a:t>
            </a:r>
            <a:r>
              <a:rPr lang="cs-CZ" sz="2400" dirty="0" smtClean="0"/>
              <a:t>, cena 100tis až milion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994827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AUTOCAD -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jádro (ACAD.EXE, ACAD.CFG) </a:t>
            </a:r>
            <a:endParaRPr lang="cs-CZ" dirty="0" smtClean="0"/>
          </a:p>
          <a:p>
            <a:r>
              <a:rPr lang="cs-CZ" dirty="0" err="1" smtClean="0"/>
              <a:t>AutoLISP</a:t>
            </a:r>
            <a:r>
              <a:rPr lang="cs-CZ" dirty="0" smtClean="0"/>
              <a:t> </a:t>
            </a:r>
          </a:p>
          <a:p>
            <a:r>
              <a:rPr lang="cs-CZ" dirty="0" smtClean="0"/>
              <a:t>ADS </a:t>
            </a:r>
          </a:p>
          <a:p>
            <a:r>
              <a:rPr lang="cs-CZ" dirty="0" smtClean="0"/>
              <a:t>ARX </a:t>
            </a:r>
            <a:endParaRPr lang="cs-CZ" dirty="0"/>
          </a:p>
          <a:p>
            <a:r>
              <a:rPr lang="cs-CZ" dirty="0"/>
              <a:t>standardní zdrojové soubory - soubory fontů, čar, šrafovacích vzorů,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4216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formáty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IGES – výměnný formát, nelze přenést 3D solid modely</a:t>
            </a:r>
          </a:p>
          <a:p>
            <a:r>
              <a:rPr lang="cs-CZ" dirty="0" smtClean="0"/>
              <a:t>STEP</a:t>
            </a:r>
          </a:p>
          <a:p>
            <a:r>
              <a:rPr lang="cs-CZ" dirty="0" smtClean="0"/>
              <a:t>VDA-FS (německý automobil. Průmysl)</a:t>
            </a:r>
          </a:p>
          <a:p>
            <a:r>
              <a:rPr lang="cs-CZ" dirty="0" smtClean="0"/>
              <a:t>DWG – uzavřený formát Autodesk</a:t>
            </a:r>
          </a:p>
          <a:p>
            <a:r>
              <a:rPr lang="cs-CZ" dirty="0" smtClean="0"/>
              <a:t>DFX – 2D, 3D drátové modely</a:t>
            </a:r>
          </a:p>
          <a:p>
            <a:r>
              <a:rPr lang="cs-CZ" dirty="0" smtClean="0"/>
              <a:t>HPGL, HPGL-2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01750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GIS – </a:t>
            </a:r>
            <a:r>
              <a:rPr lang="cs-CZ" dirty="0" smtClean="0">
                <a:solidFill>
                  <a:srgbClr val="0070C0"/>
                </a:solidFill>
              </a:rPr>
              <a:t>Geografické Informační Systémy</a:t>
            </a:r>
          </a:p>
          <a:p>
            <a:pPr>
              <a:buNone/>
            </a:pPr>
            <a:r>
              <a:rPr lang="cs-CZ" dirty="0" smtClean="0"/>
              <a:t>= zpracování prostorových dat (</a:t>
            </a:r>
            <a:r>
              <a:rPr lang="cs-CZ" dirty="0" err="1" smtClean="0"/>
              <a:t>geodata</a:t>
            </a:r>
            <a:r>
              <a:rPr lang="cs-CZ" dirty="0" smtClean="0"/>
              <a:t>, </a:t>
            </a:r>
            <a:r>
              <a:rPr lang="cs-CZ" dirty="0" err="1" smtClean="0"/>
              <a:t>spatial</a:t>
            </a:r>
            <a:r>
              <a:rPr lang="cs-CZ" dirty="0" smtClean="0"/>
              <a:t> data)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 </a:t>
            </a:r>
            <a:r>
              <a:rPr lang="cs-CZ" dirty="0" err="1" smtClean="0"/>
              <a:t>ArcGIS</a:t>
            </a:r>
            <a:r>
              <a:rPr lang="cs-CZ" dirty="0" smtClean="0"/>
              <a:t> (ESRI)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Databázová část</a:t>
            </a:r>
          </a:p>
          <a:p>
            <a:r>
              <a:rPr lang="cs-CZ" dirty="0" smtClean="0"/>
              <a:t>Vykreslovací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525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Office - historie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94180660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Office 95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Srpen 1995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Office 97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Listopad 1996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Office 2000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Červen 1999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Office XP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Březen 2001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Office 2003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Listopad 2003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Office 2007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Leden 2007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Office 2010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Červen 2010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970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dat – </a:t>
            </a:r>
            <a:r>
              <a:rPr lang="cs-CZ" dirty="0" err="1" smtClean="0"/>
              <a:t>geodata</a:t>
            </a:r>
            <a:r>
              <a:rPr lang="cs-CZ" dirty="0" smtClean="0"/>
              <a:t>, rastrová data</a:t>
            </a:r>
          </a:p>
          <a:p>
            <a:r>
              <a:rPr lang="cs-CZ" dirty="0" smtClean="0"/>
              <a:t>Vrstvy</a:t>
            </a:r>
          </a:p>
          <a:p>
            <a:r>
              <a:rPr lang="cs-CZ" dirty="0" smtClean="0"/>
              <a:t>Objekty </a:t>
            </a:r>
          </a:p>
          <a:p>
            <a:pPr lvl="1"/>
            <a:r>
              <a:rPr lang="cs-CZ" dirty="0" smtClean="0"/>
              <a:t>0D (body), </a:t>
            </a:r>
          </a:p>
          <a:p>
            <a:pPr lvl="1"/>
            <a:r>
              <a:rPr lang="cs-CZ" dirty="0" smtClean="0"/>
              <a:t>1D (liniové objekty), </a:t>
            </a:r>
          </a:p>
          <a:p>
            <a:pPr lvl="1"/>
            <a:r>
              <a:rPr lang="cs-CZ" dirty="0" smtClean="0"/>
              <a:t>2D (plochy-polygony), </a:t>
            </a:r>
          </a:p>
          <a:p>
            <a:pPr lvl="1"/>
            <a:r>
              <a:rPr lang="cs-CZ" dirty="0" smtClean="0"/>
              <a:t>2,5D (objemové bez dna, pouze povrch), </a:t>
            </a:r>
          </a:p>
          <a:p>
            <a:pPr lvl="1"/>
            <a:r>
              <a:rPr lang="cs-CZ" dirty="0" smtClean="0"/>
              <a:t>3D (objemové)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02693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Projekce</a:t>
            </a:r>
          </a:p>
          <a:p>
            <a:pPr lvl="1"/>
            <a:r>
              <a:rPr lang="cs-CZ" dirty="0" smtClean="0"/>
              <a:t>Kuželová, azimutální, válcová</a:t>
            </a:r>
          </a:p>
          <a:p>
            <a:r>
              <a:rPr lang="cs-CZ" dirty="0" smtClean="0"/>
              <a:t>Souřadnicové systémy</a:t>
            </a:r>
          </a:p>
          <a:p>
            <a:pPr lvl="1"/>
            <a:r>
              <a:rPr lang="cs-CZ" dirty="0" smtClean="0"/>
              <a:t>ČR: S-JTSK (Křovák), S-42, UTM (</a:t>
            </a:r>
            <a:r>
              <a:rPr lang="cs-CZ" dirty="0" err="1" smtClean="0"/>
              <a:t>Mercator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Od 2003 a novější GIS systémy umí převody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Lokalizace objektů na Zemi - </a:t>
            </a:r>
            <a:r>
              <a:rPr lang="cs-CZ" dirty="0" err="1" smtClean="0"/>
              <a:t>georeference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706433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GIS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1960-1975 – počátky rozvoje, definování zásad</a:t>
            </a:r>
          </a:p>
          <a:p>
            <a:r>
              <a:rPr lang="cs-CZ" dirty="0" smtClean="0"/>
              <a:t>1970-1990 – začátky komercionalizace</a:t>
            </a:r>
          </a:p>
          <a:p>
            <a:r>
              <a:rPr lang="cs-CZ" dirty="0" smtClean="0"/>
              <a:t>1900 – 2000 pokročilá komercionalizace, internet GIS, desktop GIS mimo velké firmy</a:t>
            </a:r>
          </a:p>
          <a:p>
            <a:r>
              <a:rPr lang="cs-CZ" dirty="0" smtClean="0"/>
              <a:t>Od 2000 – uvolňování podrobných dat</a:t>
            </a:r>
          </a:p>
          <a:p>
            <a:r>
              <a:rPr lang="cs-CZ" dirty="0" smtClean="0"/>
              <a:t>2005 - </a:t>
            </a:r>
            <a:r>
              <a:rPr lang="cs-CZ" dirty="0" err="1" smtClean="0"/>
              <a:t>GoogleEarth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117176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GIS - výrobci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ESRI – balík </a:t>
            </a:r>
            <a:r>
              <a:rPr lang="cs-CZ" dirty="0" err="1" smtClean="0"/>
              <a:t>ArcGIS</a:t>
            </a:r>
            <a:endParaRPr lang="cs-CZ" dirty="0" smtClean="0"/>
          </a:p>
          <a:p>
            <a:r>
              <a:rPr lang="cs-CZ" dirty="0" err="1" smtClean="0"/>
              <a:t>Bentley</a:t>
            </a:r>
            <a:r>
              <a:rPr lang="cs-CZ" dirty="0" smtClean="0"/>
              <a:t> – </a:t>
            </a:r>
            <a:r>
              <a:rPr lang="cs-CZ" dirty="0" err="1" smtClean="0"/>
              <a:t>Microstation</a:t>
            </a:r>
            <a:endParaRPr lang="cs-CZ" dirty="0" smtClean="0"/>
          </a:p>
          <a:p>
            <a:r>
              <a:rPr lang="cs-CZ" dirty="0" err="1" smtClean="0"/>
              <a:t>Intergraph</a:t>
            </a:r>
            <a:r>
              <a:rPr lang="cs-CZ" dirty="0" smtClean="0"/>
              <a:t> – MGE</a:t>
            </a:r>
          </a:p>
          <a:p>
            <a:r>
              <a:rPr lang="cs-CZ" dirty="0" smtClean="0"/>
              <a:t>PCI </a:t>
            </a:r>
            <a:r>
              <a:rPr lang="cs-CZ" dirty="0" err="1" smtClean="0"/>
              <a:t>Geomatics</a:t>
            </a:r>
            <a:r>
              <a:rPr lang="cs-CZ" dirty="0" smtClean="0"/>
              <a:t> - </a:t>
            </a:r>
            <a:r>
              <a:rPr lang="cs-CZ" dirty="0" err="1" smtClean="0"/>
              <a:t>Geomatica</a:t>
            </a:r>
            <a:endParaRPr lang="cs-CZ" dirty="0" smtClean="0"/>
          </a:p>
          <a:p>
            <a:r>
              <a:rPr lang="cs-CZ" dirty="0" err="1" smtClean="0"/>
              <a:t>Clark</a:t>
            </a:r>
            <a:r>
              <a:rPr lang="cs-CZ" dirty="0" smtClean="0"/>
              <a:t> </a:t>
            </a:r>
            <a:r>
              <a:rPr lang="cs-CZ" dirty="0" err="1" smtClean="0"/>
              <a:t>Labs</a:t>
            </a:r>
            <a:r>
              <a:rPr lang="cs-CZ" dirty="0" smtClean="0"/>
              <a:t> (USA, IDRISI – školní SW)</a:t>
            </a:r>
          </a:p>
          <a:p>
            <a:r>
              <a:rPr lang="cs-CZ" dirty="0" smtClean="0"/>
              <a:t>Rozhraní GRASS (GPL, používá NASA)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782810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Náhledy a tisk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Geomatica</a:t>
            </a:r>
            <a:r>
              <a:rPr lang="cs-CZ" dirty="0" smtClean="0"/>
              <a:t> – </a:t>
            </a:r>
            <a:r>
              <a:rPr lang="cs-CZ" dirty="0" smtClean="0">
                <a:hlinkClick r:id="rId2"/>
              </a:rPr>
              <a:t>www.gisat.cz</a:t>
            </a:r>
            <a:endParaRPr lang="cs-CZ" dirty="0" smtClean="0"/>
          </a:p>
          <a:p>
            <a:r>
              <a:rPr lang="cs-CZ" dirty="0" err="1" smtClean="0"/>
              <a:t>Bentley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 – </a:t>
            </a:r>
            <a:r>
              <a:rPr lang="cs-CZ" dirty="0" smtClean="0">
                <a:hlinkClick r:id="rId3"/>
              </a:rPr>
              <a:t>www.bentley.com</a:t>
            </a:r>
            <a:endParaRPr lang="cs-CZ" dirty="0" smtClean="0"/>
          </a:p>
          <a:p>
            <a:r>
              <a:rPr lang="cs-CZ" dirty="0" err="1" smtClean="0"/>
              <a:t>Arcexplorer</a:t>
            </a:r>
            <a:r>
              <a:rPr lang="cs-CZ" dirty="0" smtClean="0"/>
              <a:t> – www.arcdata.cz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301238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ArcGis</a:t>
            </a:r>
            <a:r>
              <a:rPr lang="cs-CZ" dirty="0" smtClean="0"/>
              <a:t> Desktop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Sada integrovaných aplikací, tři úrovně funkčnosti:</a:t>
            </a:r>
          </a:p>
          <a:p>
            <a:r>
              <a:rPr lang="cs-CZ" dirty="0" err="1" smtClean="0"/>
              <a:t>ArcView</a:t>
            </a:r>
            <a:r>
              <a:rPr lang="cs-CZ" dirty="0" smtClean="0"/>
              <a:t> – analýza a tvorba map</a:t>
            </a:r>
          </a:p>
          <a:p>
            <a:r>
              <a:rPr lang="cs-CZ" dirty="0" err="1" smtClean="0"/>
              <a:t>ArcEditor</a:t>
            </a:r>
            <a:r>
              <a:rPr lang="cs-CZ" dirty="0" smtClean="0"/>
              <a:t> – přidává návrh </a:t>
            </a:r>
            <a:r>
              <a:rPr lang="cs-CZ" dirty="0" err="1" smtClean="0"/>
              <a:t>db</a:t>
            </a:r>
            <a:r>
              <a:rPr lang="cs-CZ" dirty="0" smtClean="0"/>
              <a:t> a pokročilou geografickou editaci a tvorbu dat</a:t>
            </a:r>
          </a:p>
          <a:p>
            <a:r>
              <a:rPr lang="cs-CZ" dirty="0" err="1" smtClean="0"/>
              <a:t>ArcInfo</a:t>
            </a:r>
            <a:r>
              <a:rPr lang="cs-CZ" dirty="0" smtClean="0"/>
              <a:t> – kompletní profesionální desktop GIS, plná funckionalita pro zpracování prostorových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98730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Geodata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Nákup a konverze hotových vrstev</a:t>
            </a:r>
          </a:p>
          <a:p>
            <a:r>
              <a:rPr lang="cs-CZ" dirty="0" smtClean="0"/>
              <a:t>Vlastní tvorba potřebných dat a vrstev na základě dostupných digitálních nebo analogových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440364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Statistický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en.wikipedia.org/wiki/Statistical_package</a:t>
            </a: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Balíky SW:</a:t>
            </a:r>
          </a:p>
          <a:p>
            <a:r>
              <a:rPr lang="cs-CZ" dirty="0" smtClean="0"/>
              <a:t>SAS</a:t>
            </a:r>
          </a:p>
          <a:p>
            <a:r>
              <a:rPr lang="cs-CZ" dirty="0" smtClean="0"/>
              <a:t>SPSS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Programovací jazyk pro statistiku:</a:t>
            </a:r>
          </a:p>
          <a:p>
            <a:r>
              <a:rPr lang="cs-CZ" dirty="0" smtClean="0"/>
              <a:t>Jazyk R</a:t>
            </a:r>
          </a:p>
        </p:txBody>
      </p:sp>
    </p:spTree>
    <p:extLst>
      <p:ext uri="{BB962C8B-B14F-4D97-AF65-F5344CB8AC3E}">
        <p14:creationId xmlns:p14="http://schemas.microsoft.com/office/powerpoint/2010/main" xmlns="" val="2990035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Matemetický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Matlab</a:t>
            </a:r>
            <a:endParaRPr lang="cs-CZ" dirty="0" smtClean="0"/>
          </a:p>
          <a:p>
            <a:r>
              <a:rPr lang="cs-CZ" dirty="0" err="1" smtClean="0"/>
              <a:t>Octave</a:t>
            </a:r>
            <a:r>
              <a:rPr lang="cs-CZ" dirty="0" smtClean="0"/>
              <a:t>  - </a:t>
            </a:r>
            <a:r>
              <a:rPr lang="cs-CZ" dirty="0" err="1" smtClean="0"/>
              <a:t>OpenSource</a:t>
            </a:r>
            <a:r>
              <a:rPr lang="cs-CZ" dirty="0" smtClean="0"/>
              <a:t> alternativa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553053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typy aplikačního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správy systému</a:t>
            </a:r>
          </a:p>
          <a:p>
            <a:r>
              <a:rPr lang="cs-CZ" dirty="0" smtClean="0"/>
              <a:t>Software pro vývoj software</a:t>
            </a:r>
          </a:p>
          <a:p>
            <a:r>
              <a:rPr lang="cs-CZ" dirty="0" smtClean="0"/>
              <a:t>Organizace práce ve skupině (Lotus Notes, Outlook, Exchange)</a:t>
            </a:r>
          </a:p>
          <a:p>
            <a:r>
              <a:rPr lang="cs-CZ" dirty="0" smtClean="0"/>
              <a:t>Ekonomický software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Office - 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domácnost a studenty</a:t>
            </a:r>
          </a:p>
          <a:p>
            <a:r>
              <a:rPr lang="cs-CZ" dirty="0" smtClean="0"/>
              <a:t>Pro podnikatele</a:t>
            </a:r>
          </a:p>
          <a:p>
            <a:r>
              <a:rPr lang="cs-CZ" dirty="0" smtClean="0"/>
              <a:t>Professional</a:t>
            </a:r>
          </a:p>
          <a:p>
            <a:r>
              <a:rPr lang="cs-CZ" dirty="0" smtClean="0"/>
              <a:t>Professional </a:t>
            </a:r>
            <a:r>
              <a:rPr lang="cs-CZ" dirty="0" err="1"/>
              <a:t>A</a:t>
            </a:r>
            <a:r>
              <a:rPr lang="cs-CZ" dirty="0" err="1" smtClean="0"/>
              <a:t>cademic</a:t>
            </a:r>
            <a:endParaRPr lang="cs-CZ" dirty="0" smtClean="0"/>
          </a:p>
          <a:p>
            <a:r>
              <a:rPr lang="cs-CZ" dirty="0" smtClean="0"/>
              <a:t>Standard</a:t>
            </a:r>
          </a:p>
          <a:p>
            <a:r>
              <a:rPr lang="cs-CZ" dirty="0" smtClean="0"/>
              <a:t>Professional Plus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68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Verze Professional Plus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Word</a:t>
            </a:r>
          </a:p>
          <a:p>
            <a:r>
              <a:rPr lang="cs-CZ" sz="2800" dirty="0" smtClean="0"/>
              <a:t>Excel</a:t>
            </a:r>
          </a:p>
          <a:p>
            <a:r>
              <a:rPr lang="cs-CZ" sz="2800" dirty="0" smtClean="0"/>
              <a:t>PowerPoint</a:t>
            </a:r>
          </a:p>
          <a:p>
            <a:r>
              <a:rPr lang="cs-CZ" sz="2800" dirty="0" smtClean="0"/>
              <a:t>Access</a:t>
            </a:r>
          </a:p>
          <a:p>
            <a:r>
              <a:rPr lang="cs-CZ" sz="2800" dirty="0" smtClean="0"/>
              <a:t>OneNote</a:t>
            </a:r>
          </a:p>
          <a:p>
            <a:r>
              <a:rPr lang="cs-CZ" sz="2800" dirty="0" smtClean="0"/>
              <a:t>Outlook</a:t>
            </a:r>
          </a:p>
          <a:p>
            <a:r>
              <a:rPr lang="cs-CZ" sz="2800" dirty="0" smtClean="0"/>
              <a:t>InfoPath</a:t>
            </a:r>
          </a:p>
          <a:p>
            <a:r>
              <a:rPr lang="cs-CZ" sz="2800" dirty="0" err="1" smtClean="0"/>
              <a:t>Communicator</a:t>
            </a:r>
            <a:endParaRPr lang="cs-CZ" sz="2800" dirty="0" smtClean="0"/>
          </a:p>
          <a:p>
            <a:r>
              <a:rPr lang="cs-CZ" sz="2800" dirty="0" smtClean="0"/>
              <a:t>SharePoint </a:t>
            </a:r>
            <a:r>
              <a:rPr lang="cs-CZ" sz="2800" dirty="0" err="1" smtClean="0"/>
              <a:t>Workspace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000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řízení projektů a projektový management</a:t>
            </a:r>
          </a:p>
          <a:p>
            <a:r>
              <a:rPr lang="cs-CZ" dirty="0" err="1" smtClean="0"/>
              <a:t>Ganttův</a:t>
            </a:r>
            <a:r>
              <a:rPr lang="cs-CZ" dirty="0" smtClean="0"/>
              <a:t> diagram, kalendáře, přehled peněžních toků, analýzy EVA a PERT.</a:t>
            </a:r>
          </a:p>
          <a:p>
            <a:r>
              <a:rPr lang="cs-CZ" dirty="0" smtClean="0"/>
              <a:t>Microsoft Project  umožňuje podporu projektového řízení, správu úkolů, zdrojů a zjišťování aktuálního stavu projektu.</a:t>
            </a:r>
          </a:p>
          <a:p>
            <a:r>
              <a:rPr lang="cs-CZ" dirty="0" smtClean="0"/>
              <a:t>Verze: Standard - Professional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OpenSource</a:t>
            </a:r>
            <a:r>
              <a:rPr lang="cs-CZ" dirty="0" smtClean="0"/>
              <a:t> alternativa k MS Project</a:t>
            </a:r>
          </a:p>
          <a:p>
            <a:r>
              <a:rPr lang="cs-CZ" dirty="0" smtClean="0">
                <a:hlinkClick r:id="rId2"/>
              </a:rPr>
              <a:t>http://openproj.org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Visio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kreslení diagramů a schémat</a:t>
            </a:r>
          </a:p>
          <a:p>
            <a:r>
              <a:rPr lang="cs-CZ" dirty="0" smtClean="0"/>
              <a:t>Součást MS Office</a:t>
            </a:r>
          </a:p>
          <a:p>
            <a:r>
              <a:rPr lang="cs-CZ" dirty="0" smtClean="0"/>
              <a:t>Nyní edice 2003, 2007, 2010</a:t>
            </a:r>
          </a:p>
          <a:p>
            <a:r>
              <a:rPr lang="cs-CZ" dirty="0" smtClean="0"/>
              <a:t>Verze: Standard, Professional, Premium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1197</Words>
  <Application>Microsoft Office PowerPoint</Application>
  <PresentationFormat>Předvádění na obrazovce (4:3)</PresentationFormat>
  <Paragraphs>299</Paragraphs>
  <Slides>49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Výchozí návrh</vt:lpstr>
      <vt:lpstr>Základy informatiky Aplikační SW</vt:lpstr>
      <vt:lpstr>Kancelářský software</vt:lpstr>
      <vt:lpstr>Kancelářský SW</vt:lpstr>
      <vt:lpstr>Microsoft Office - historie</vt:lpstr>
      <vt:lpstr>Microsoft Office - verze</vt:lpstr>
      <vt:lpstr>Verze Professional Plus</vt:lpstr>
      <vt:lpstr>Microsoft Project</vt:lpstr>
      <vt:lpstr>Open Project</vt:lpstr>
      <vt:lpstr>Microsoft Visio</vt:lpstr>
      <vt:lpstr>Alternativy k MS Visio</vt:lpstr>
      <vt:lpstr>Dia – ukázka diagramu</vt:lpstr>
      <vt:lpstr>Visio, Dia</vt:lpstr>
      <vt:lpstr>OpenOffice</vt:lpstr>
      <vt:lpstr>OpenOffice - historie</vt:lpstr>
      <vt:lpstr>OpenOffice verze</vt:lpstr>
      <vt:lpstr>Open Office Konektivita s databázemi</vt:lpstr>
      <vt:lpstr>Srovnání</vt:lpstr>
      <vt:lpstr>LibreOffice</vt:lpstr>
      <vt:lpstr>Lotus Symphony</vt:lpstr>
      <vt:lpstr>Další projekty založené na OpenOffice</vt:lpstr>
      <vt:lpstr>602Office</vt:lpstr>
      <vt:lpstr>Word procesory</vt:lpstr>
      <vt:lpstr>Tabulkové procesory</vt:lpstr>
      <vt:lpstr>Analýza tabulkových dat</vt:lpstr>
      <vt:lpstr>Formát PDF</vt:lpstr>
      <vt:lpstr>PDF</vt:lpstr>
      <vt:lpstr>PDF/A</vt:lpstr>
      <vt:lpstr>PDF/A specifikace</vt:lpstr>
      <vt:lpstr>Spojení PDF</vt:lpstr>
      <vt:lpstr>DTP programy</vt:lpstr>
      <vt:lpstr>Sazba</vt:lpstr>
      <vt:lpstr>Freeware DTP</vt:lpstr>
      <vt:lpstr>Komerční DTP</vt:lpstr>
      <vt:lpstr>CAD systémy</vt:lpstr>
      <vt:lpstr>Rozdělení CAD systémů</vt:lpstr>
      <vt:lpstr>AUTOCAD - části</vt:lpstr>
      <vt:lpstr>Datové formáty</vt:lpstr>
      <vt:lpstr>GIS</vt:lpstr>
      <vt:lpstr>GIS</vt:lpstr>
      <vt:lpstr>GIS</vt:lpstr>
      <vt:lpstr>GIS</vt:lpstr>
      <vt:lpstr>Historie GIS</vt:lpstr>
      <vt:lpstr>GIS - výrobci</vt:lpstr>
      <vt:lpstr>Náhledy a tisk</vt:lpstr>
      <vt:lpstr>ArcGis Desktop</vt:lpstr>
      <vt:lpstr>Geodata</vt:lpstr>
      <vt:lpstr>Statistický SW</vt:lpstr>
      <vt:lpstr>Matemetický SW</vt:lpstr>
      <vt:lpstr>Další typy aplikačního SW</vt:lpstr>
    </vt:vector>
  </TitlesOfParts>
  <Company>Kovo, Informační systémy a. 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Danel</dc:creator>
  <cp:lastModifiedBy>Roman Danel</cp:lastModifiedBy>
  <cp:revision>73</cp:revision>
  <cp:lastPrinted>2011-12-06T13:47:00Z</cp:lastPrinted>
  <dcterms:created xsi:type="dcterms:W3CDTF">2009-04-08T20:43:44Z</dcterms:created>
  <dcterms:modified xsi:type="dcterms:W3CDTF">2014-11-30T21:43:07Z</dcterms:modified>
</cp:coreProperties>
</file>